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86" r:id="rId2"/>
    <p:sldId id="284" r:id="rId3"/>
    <p:sldId id="288" r:id="rId4"/>
    <p:sldId id="289" r:id="rId5"/>
    <p:sldId id="290" r:id="rId6"/>
    <p:sldId id="291" r:id="rId7"/>
    <p:sldId id="292" r:id="rId8"/>
    <p:sldId id="293" r:id="rId9"/>
    <p:sldId id="294" r:id="rId10"/>
    <p:sldId id="29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BF01"/>
    <a:srgbClr val="483D32"/>
    <a:srgbClr val="D76200"/>
    <a:srgbClr val="A5AB81"/>
    <a:srgbClr val="D8B25C"/>
    <a:srgbClr val="E3E1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54" autoAdjust="0"/>
  </p:normalViewPr>
  <p:slideViewPr>
    <p:cSldViewPr>
      <p:cViewPr varScale="1">
        <p:scale>
          <a:sx n="72" d="100"/>
          <a:sy n="72" d="100"/>
        </p:scale>
        <p:origin x="1476" y="66"/>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6033D6-4D63-4934-98BB-A7E5FD88B37F}"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2753509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36033D6-4D63-4934-98BB-A7E5FD88B37F}"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3783263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36033D6-4D63-4934-98BB-A7E5FD88B37F}"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E8436-BEF8-41B6-ABA6-A89A2585C0C6}"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57196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36033D6-4D63-4934-98BB-A7E5FD88B37F}"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425376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36033D6-4D63-4934-98BB-A7E5FD88B37F}"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E8436-BEF8-41B6-ABA6-A89A2585C0C6}"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87515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36033D6-4D63-4934-98BB-A7E5FD88B37F}"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1825834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6033D6-4D63-4934-98BB-A7E5FD88B37F}"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17822998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6033D6-4D63-4934-98BB-A7E5FD88B37F}"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870050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6033D6-4D63-4934-98BB-A7E5FD88B37F}"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2100642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36033D6-4D63-4934-98BB-A7E5FD88B37F}" type="datetimeFigureOut">
              <a:rPr lang="en-US" smtClean="0"/>
              <a:pPr/>
              <a:t>3/3/2017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420775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6033D6-4D63-4934-98BB-A7E5FD88B37F}" type="datetimeFigureOut">
              <a:rPr lang="en-US" smtClean="0"/>
              <a:pPr/>
              <a:t>3/3/2017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427048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6033D6-4D63-4934-98BB-A7E5FD88B37F}" type="datetimeFigureOut">
              <a:rPr lang="en-US" smtClean="0"/>
              <a:pPr/>
              <a:t>3/3/2017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1428476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6033D6-4D63-4934-98BB-A7E5FD88B37F}" type="datetimeFigureOut">
              <a:rPr lang="en-US" smtClean="0"/>
              <a:pPr/>
              <a:t>3/3/2017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2363761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6033D6-4D63-4934-98BB-A7E5FD88B37F}" type="datetimeFigureOut">
              <a:rPr lang="en-US" smtClean="0"/>
              <a:pPr/>
              <a:t>3/3/2017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577781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36033D6-4D63-4934-98BB-A7E5FD88B37F}" type="datetimeFigureOut">
              <a:rPr lang="en-US" smtClean="0"/>
              <a:pPr/>
              <a:t>3/3/2017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411048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36033D6-4D63-4934-98BB-A7E5FD88B37F}" type="datetimeFigureOut">
              <a:rPr lang="en-US" smtClean="0"/>
              <a:pPr/>
              <a:t>3/3/2017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0E8436-BEF8-41B6-ABA6-A89A2585C0C6}" type="slidenum">
              <a:rPr lang="en-US" smtClean="0"/>
              <a:pPr/>
              <a:t>‹#›</a:t>
            </a:fld>
            <a:endParaRPr lang="en-US"/>
          </a:p>
        </p:txBody>
      </p:sp>
    </p:spTree>
    <p:extLst>
      <p:ext uri="{BB962C8B-B14F-4D97-AF65-F5344CB8AC3E}">
        <p14:creationId xmlns:p14="http://schemas.microsoft.com/office/powerpoint/2010/main" val="2358840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36033D6-4D63-4934-98BB-A7E5FD88B37F}" type="datetimeFigureOut">
              <a:rPr lang="en-US" smtClean="0"/>
              <a:pPr/>
              <a:t>3/3/2017</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0E8436-BEF8-41B6-ABA6-A89A2585C0C6}" type="slidenum">
              <a:rPr lang="en-US" smtClean="0"/>
              <a:pPr/>
              <a:t>‹#›</a:t>
            </a:fld>
            <a:endParaRPr lang="en-US"/>
          </a:p>
        </p:txBody>
      </p:sp>
    </p:spTree>
    <p:extLst>
      <p:ext uri="{BB962C8B-B14F-4D97-AF65-F5344CB8AC3E}">
        <p14:creationId xmlns:p14="http://schemas.microsoft.com/office/powerpoint/2010/main" val="1638591293"/>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990600"/>
          </a:xfrm>
        </p:spPr>
        <p:txBody>
          <a:bodyPr/>
          <a:lstStyle/>
          <a:p>
            <a:r>
              <a:rPr lang="en-US" dirty="0"/>
              <a:t>Determining the Assessment</a:t>
            </a:r>
          </a:p>
        </p:txBody>
      </p:sp>
      <p:sp>
        <p:nvSpPr>
          <p:cNvPr id="3" name="Content Placeholder 2"/>
          <p:cNvSpPr>
            <a:spLocks noGrp="1"/>
          </p:cNvSpPr>
          <p:nvPr>
            <p:ph idx="1"/>
          </p:nvPr>
        </p:nvSpPr>
        <p:spPr>
          <a:xfrm>
            <a:off x="612648" y="1600200"/>
            <a:ext cx="8153400" cy="2057400"/>
          </a:xfrm>
        </p:spPr>
        <p:txBody>
          <a:bodyPr>
            <a:normAutofit/>
          </a:bodyPr>
          <a:lstStyle/>
          <a:p>
            <a:pPr>
              <a:buNone/>
            </a:pPr>
            <a:r>
              <a:rPr lang="en-US" sz="2400" dirty="0"/>
              <a:t>Using the most recent year’s data (2016), the congregation’s Adjusted Operating Revenue is multiplied by the ASA bracket.</a:t>
            </a:r>
          </a:p>
        </p:txBody>
      </p:sp>
      <p:pic>
        <p:nvPicPr>
          <p:cNvPr id="5" name="Picture 3" descr="2.JPG"/>
          <p:cNvPicPr>
            <a:picLocks noChangeAspect="1"/>
          </p:cNvPicPr>
          <p:nvPr/>
        </p:nvPicPr>
        <p:blipFill>
          <a:blip r:embed="rId2" cstate="print"/>
          <a:stretch>
            <a:fillRect/>
          </a:stretch>
        </p:blipFill>
        <p:spPr bwMode="auto">
          <a:xfrm>
            <a:off x="8077200" y="0"/>
            <a:ext cx="926744" cy="1227138"/>
          </a:xfrm>
          <a:prstGeom prst="rect">
            <a:avLst/>
          </a:prstGeom>
          <a:noFill/>
          <a:ln w="9525">
            <a:noFill/>
            <a:miter lim="800000"/>
            <a:headEnd/>
            <a:tailEnd/>
          </a:ln>
        </p:spPr>
      </p:pic>
      <p:sp>
        <p:nvSpPr>
          <p:cNvPr id="6" name="Content Placeholder 2"/>
          <p:cNvSpPr txBox="1">
            <a:spLocks/>
          </p:cNvSpPr>
          <p:nvPr/>
        </p:nvSpPr>
        <p:spPr>
          <a:xfrm>
            <a:off x="4568952" y="2587752"/>
            <a:ext cx="4575048" cy="3355848"/>
          </a:xfrm>
          <a:prstGeom prst="rect">
            <a:avLst/>
          </a:prstGeom>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None/>
              <a:tabLst/>
              <a:defRPr/>
            </a:pPr>
            <a:endParaRPr kumimoji="0" lang="en-US" sz="2200" b="0"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None/>
              <a:tabLst/>
              <a:defRPr/>
            </a:pPr>
            <a:endParaRPr kumimoji="0" lang="en-US" sz="2200" b="0"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200" b="0" i="0" u="none" strike="noStrike" kern="1200" cap="none" spc="0" normalizeH="0" baseline="0" noProof="0" dirty="0">
                <a:ln>
                  <a:noFill/>
                </a:ln>
                <a:solidFill>
                  <a:schemeClr val="tx1"/>
                </a:solidFill>
                <a:effectLst/>
                <a:uLnTx/>
                <a:uFillTx/>
                <a:latin typeface="+mn-lt"/>
                <a:ea typeface="+mn-ea"/>
                <a:cs typeface="+mn-cs"/>
              </a:rPr>
              <a:t>  Line A – 2016 Parochial Report</a:t>
            </a:r>
          </a:p>
          <a:p>
            <a:pPr marL="320040" marR="0" lvl="0" indent="-320040"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200" b="0" i="0" u="none" strike="noStrike" kern="1200" cap="none" spc="0" normalizeH="0" baseline="0" noProof="0" dirty="0">
                <a:ln>
                  <a:noFill/>
                </a:ln>
                <a:solidFill>
                  <a:schemeClr val="tx1"/>
                </a:solidFill>
                <a:effectLst/>
                <a:uLnTx/>
                <a:uFillTx/>
                <a:latin typeface="+mn-lt"/>
                <a:ea typeface="+mn-ea"/>
                <a:cs typeface="+mn-cs"/>
              </a:rPr>
              <a:t>  Line 12 – 2016 Parochial Report</a:t>
            </a:r>
          </a:p>
          <a:p>
            <a:pPr marL="320040" marR="0" lvl="0" indent="-320040" defTabSz="914400" rtl="0" eaLnBrk="1" fontAlgn="auto" latinLnBrk="0" hangingPunct="1">
              <a:lnSpc>
                <a:spcPct val="100000"/>
              </a:lnSpc>
              <a:spcBef>
                <a:spcPts val="700"/>
              </a:spcBef>
              <a:spcAft>
                <a:spcPts val="0"/>
              </a:spcAft>
              <a:buClr>
                <a:schemeClr val="accent2"/>
              </a:buClr>
              <a:buSzPct val="60000"/>
              <a:buFont typeface="Wingdings"/>
              <a:buNone/>
              <a:tabLst/>
              <a:defRPr/>
            </a:pPr>
            <a:endParaRPr kumimoji="0" lang="en-US" sz="2200" b="0"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200" b="0" i="0" u="none" strike="noStrike" kern="1200" cap="none" spc="0" normalizeH="0" baseline="0" noProof="0" dirty="0">
                <a:ln>
                  <a:noFill/>
                </a:ln>
                <a:solidFill>
                  <a:schemeClr val="tx1"/>
                </a:solidFill>
                <a:effectLst/>
                <a:uLnTx/>
                <a:uFillTx/>
                <a:latin typeface="+mn-lt"/>
                <a:ea typeface="+mn-ea"/>
                <a:cs typeface="+mn-cs"/>
              </a:rPr>
              <a:t>(%)</a:t>
            </a:r>
          </a:p>
        </p:txBody>
      </p:sp>
      <p:sp>
        <p:nvSpPr>
          <p:cNvPr id="7" name="Content Placeholder 2"/>
          <p:cNvSpPr txBox="1">
            <a:spLocks/>
          </p:cNvSpPr>
          <p:nvPr/>
        </p:nvSpPr>
        <p:spPr>
          <a:xfrm>
            <a:off x="606022" y="2587752"/>
            <a:ext cx="4038600" cy="3352800"/>
          </a:xfrm>
          <a:prstGeom prst="rect">
            <a:avLst/>
          </a:prstGeom>
        </p:spPr>
        <p:txBody>
          <a:bodyPr vert="horz">
            <a:normAutofit fontScale="92500" lnSpcReduction="20000"/>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None/>
              <a:tabLst/>
              <a:defRPr/>
            </a:pPr>
            <a:endParaRPr kumimoji="0" lang="en-US" sz="2900" b="0"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	    	      Operating Revenue</a:t>
            </a:r>
            <a:endParaRPr kumimoji="0" lang="en-US" sz="2000" b="0"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sng" strike="noStrike" kern="1200" cap="none" spc="0" normalizeH="0" baseline="0" noProof="0" dirty="0">
                <a:ln>
                  <a:noFill/>
                </a:ln>
                <a:solidFill>
                  <a:schemeClr val="tx1"/>
                </a:solidFill>
                <a:effectLst/>
                <a:uLnTx/>
                <a:uFillTx/>
                <a:latin typeface="+mn-lt"/>
                <a:ea typeface="+mn-ea"/>
                <a:cs typeface="+mn-cs"/>
              </a:rPr>
              <a:t> -  Diocesan Assessment paid </a:t>
            </a:r>
            <a:endParaRPr kumimoji="0" lang="en-US" sz="2000" b="0"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	Adjusted Operating Revenue</a:t>
            </a:r>
          </a:p>
          <a:p>
            <a:pPr marL="320040" marR="0" lvl="0" indent="-32004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sng" strike="noStrike" kern="1200" cap="none" spc="0" normalizeH="0" baseline="0" noProof="0" dirty="0">
                <a:ln>
                  <a:noFill/>
                </a:ln>
                <a:solidFill>
                  <a:schemeClr val="tx1"/>
                </a:solidFill>
                <a:effectLst/>
                <a:uLnTx/>
                <a:uFillTx/>
                <a:latin typeface="+mn-lt"/>
                <a:ea typeface="+mn-ea"/>
                <a:cs typeface="+mn-cs"/>
              </a:rPr>
              <a:t> x                    ASA bracket </a:t>
            </a:r>
            <a:endParaRPr kumimoji="0" lang="en-US" sz="2000" b="0"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kumimoji="0" lang="en-US" sz="2800" b="1" i="0" u="none" strike="noStrike" kern="1200" cap="none" spc="0" normalizeH="0" baseline="0" noProof="0" dirty="0">
                <a:ln>
                  <a:noFill/>
                </a:ln>
                <a:solidFill>
                  <a:schemeClr val="tx1"/>
                </a:solidFill>
                <a:effectLst/>
                <a:uLnTx/>
                <a:uFillTx/>
                <a:latin typeface="+mn-lt"/>
                <a:ea typeface="+mn-ea"/>
                <a:cs typeface="+mn-cs"/>
              </a:rPr>
              <a:t>2018 Assessment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wipe(left)">
                                      <p:cBhvr>
                                        <p:cTn id="16" dur="5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wipe(left)">
                                      <p:cBhvr>
                                        <p:cTn id="21" dur="500"/>
                                        <p:tgtEl>
                                          <p:spTgt spid="7">
                                            <p:txEl>
                                              <p:pRg st="3" end="3"/>
                                            </p:txEl>
                                          </p:spTgt>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wipe(left)">
                                      <p:cBhvr>
                                        <p:cTn id="25" dur="500"/>
                                        <p:tgtEl>
                                          <p:spTgt spid="6">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7">
                                            <p:txEl>
                                              <p:pRg st="4" end="4"/>
                                            </p:txEl>
                                          </p:spTgt>
                                        </p:tgtEl>
                                        <p:attrNameLst>
                                          <p:attrName>style.visibility</p:attrName>
                                        </p:attrNameLst>
                                      </p:cBhvr>
                                      <p:to>
                                        <p:strVal val="visible"/>
                                      </p:to>
                                    </p:set>
                                    <p:animEffect transition="in" filter="wipe(left)">
                                      <p:cBhvr>
                                        <p:cTn id="30" dur="500"/>
                                        <p:tgtEl>
                                          <p:spTgt spid="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Effect transition="in" filter="wipe(left)">
                                      <p:cBhvr>
                                        <p:cTn id="35" dur="500"/>
                                        <p:tgtEl>
                                          <p:spTgt spid="7">
                                            <p:txEl>
                                              <p:pRg st="5" end="5"/>
                                            </p:txEl>
                                          </p:spTgt>
                                        </p:tgtEl>
                                      </p:cBhvr>
                                    </p:animEffect>
                                  </p:childTnLst>
                                </p:cTn>
                              </p:par>
                            </p:childTnLst>
                          </p:cTn>
                        </p:par>
                        <p:par>
                          <p:cTn id="36" fill="hold">
                            <p:stCondLst>
                              <p:cond delay="500"/>
                            </p:stCondLst>
                            <p:childTnLst>
                              <p:par>
                                <p:cTn id="37" presetID="22" presetClass="entr" presetSubtype="8" fill="hold" grpId="0" nodeType="afterEffect">
                                  <p:stCondLst>
                                    <p:cond delay="0"/>
                                  </p:stCondLst>
                                  <p:childTnLst>
                                    <p:set>
                                      <p:cBhvr>
                                        <p:cTn id="38" dur="1" fill="hold">
                                          <p:stCondLst>
                                            <p:cond delay="0"/>
                                          </p:stCondLst>
                                        </p:cTn>
                                        <p:tgtEl>
                                          <p:spTgt spid="6">
                                            <p:txEl>
                                              <p:pRg st="5" end="5"/>
                                            </p:txEl>
                                          </p:spTgt>
                                        </p:tgtEl>
                                        <p:attrNameLst>
                                          <p:attrName>style.visibility</p:attrName>
                                        </p:attrNameLst>
                                      </p:cBhvr>
                                      <p:to>
                                        <p:strVal val="visible"/>
                                      </p:to>
                                    </p:set>
                                    <p:animEffect transition="in" filter="wipe(left)">
                                      <p:cBhvr>
                                        <p:cTn id="39" dur="500"/>
                                        <p:tgtEl>
                                          <p:spTgt spid="6">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7">
                                            <p:txEl>
                                              <p:pRg st="6" end="6"/>
                                            </p:txEl>
                                          </p:spTgt>
                                        </p:tgtEl>
                                        <p:attrNameLst>
                                          <p:attrName>style.visibility</p:attrName>
                                        </p:attrNameLst>
                                      </p:cBhvr>
                                      <p:to>
                                        <p:strVal val="visible"/>
                                      </p:to>
                                    </p:set>
                                    <p:animEffect transition="in" filter="wipe(left)">
                                      <p:cBhvr>
                                        <p:cTn id="44"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P spid="7"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Resources</a:t>
            </a:r>
          </a:p>
        </p:txBody>
      </p:sp>
      <p:sp>
        <p:nvSpPr>
          <p:cNvPr id="3" name="Content Placeholder 2"/>
          <p:cNvSpPr>
            <a:spLocks noGrp="1"/>
          </p:cNvSpPr>
          <p:nvPr>
            <p:ph idx="1"/>
          </p:nvPr>
        </p:nvSpPr>
        <p:spPr/>
        <p:txBody>
          <a:bodyPr>
            <a:normAutofit lnSpcReduction="10000"/>
          </a:bodyPr>
          <a:lstStyle/>
          <a:p>
            <a:r>
              <a:rPr lang="en-US" sz="3600" dirty="0"/>
              <a:t>EDOD.org</a:t>
            </a:r>
          </a:p>
          <a:p>
            <a:r>
              <a:rPr lang="en-US" sz="3600" dirty="0"/>
              <a:t>IRS.gov</a:t>
            </a:r>
          </a:p>
          <a:p>
            <a:r>
              <a:rPr lang="en-US" sz="3600" dirty="0"/>
              <a:t>Diocesan office</a:t>
            </a:r>
          </a:p>
          <a:p>
            <a:r>
              <a:rPr lang="en-US" sz="3600" dirty="0"/>
              <a:t>TEC tax hotline</a:t>
            </a:r>
          </a:p>
          <a:p>
            <a:r>
              <a:rPr lang="en-US" sz="3600" dirty="0"/>
              <a:t>2017 Church &amp; Clergy Tax Guide-Richard </a:t>
            </a:r>
            <a:r>
              <a:rPr lang="en-US" sz="3600" dirty="0" err="1"/>
              <a:t>Hammar</a:t>
            </a:r>
            <a:endParaRPr lang="en-US" sz="3600" dirty="0"/>
          </a:p>
          <a:p>
            <a:endParaRPr lang="en-US" dirty="0"/>
          </a:p>
        </p:txBody>
      </p:sp>
    </p:spTree>
    <p:extLst>
      <p:ext uri="{BB962C8B-B14F-4D97-AF65-F5344CB8AC3E}">
        <p14:creationId xmlns:p14="http://schemas.microsoft.com/office/powerpoint/2010/main" val="72802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990600"/>
          </a:xfrm>
        </p:spPr>
        <p:txBody>
          <a:bodyPr/>
          <a:lstStyle/>
          <a:p>
            <a:r>
              <a:rPr lang="en-US" dirty="0">
                <a:solidFill>
                  <a:schemeClr val="tx1"/>
                </a:solidFill>
              </a:rPr>
              <a:t>Assessment Brackets</a:t>
            </a:r>
          </a:p>
        </p:txBody>
      </p:sp>
      <p:sp>
        <p:nvSpPr>
          <p:cNvPr id="3" name="Content Placeholder 2"/>
          <p:cNvSpPr>
            <a:spLocks noGrp="1"/>
          </p:cNvSpPr>
          <p:nvPr>
            <p:ph idx="1"/>
          </p:nvPr>
        </p:nvSpPr>
        <p:spPr>
          <a:xfrm>
            <a:off x="381000" y="1600200"/>
            <a:ext cx="8385048" cy="5029200"/>
          </a:xfrm>
        </p:spPr>
        <p:txBody>
          <a:bodyPr/>
          <a:lstStyle/>
          <a:p>
            <a:pPr>
              <a:buNone/>
            </a:pPr>
            <a:r>
              <a:rPr lang="en-US" sz="2400" dirty="0"/>
              <a:t>Bracket determined by Average Sunday Attendance (ASA)</a:t>
            </a:r>
          </a:p>
          <a:p>
            <a:pPr lvl="1"/>
            <a:r>
              <a:rPr lang="en-US" sz="3200" dirty="0"/>
              <a:t>12% 	Family-size 		ASA 0-74		</a:t>
            </a:r>
            <a:endParaRPr lang="en-US" sz="3200" i="1" dirty="0"/>
          </a:p>
          <a:p>
            <a:pPr lvl="1"/>
            <a:r>
              <a:rPr lang="en-US" sz="3200" dirty="0"/>
              <a:t>13% 	Pastoral-size 	ASA 75-149	</a:t>
            </a:r>
            <a:endParaRPr lang="en-US" sz="3200" i="1" dirty="0"/>
          </a:p>
          <a:p>
            <a:pPr lvl="1">
              <a:buNone/>
            </a:pPr>
            <a:r>
              <a:rPr lang="en-US" sz="3200" dirty="0"/>
              <a:t>			Transitional-size 	ASA 150-224	</a:t>
            </a:r>
            <a:endParaRPr lang="en-US" sz="3200" i="1" dirty="0"/>
          </a:p>
          <a:p>
            <a:pPr lvl="1">
              <a:buNone/>
            </a:pPr>
            <a:r>
              <a:rPr lang="en-US" sz="3200" dirty="0"/>
              <a:t>			Program-size 		ASA 225-349	</a:t>
            </a:r>
            <a:endParaRPr lang="en-US" sz="3200" i="1" dirty="0"/>
          </a:p>
          <a:p>
            <a:pPr lvl="1"/>
            <a:r>
              <a:rPr lang="en-US" sz="3200" dirty="0"/>
              <a:t>14%	Small Resource-size	 ASA 350-799	</a:t>
            </a:r>
            <a:endParaRPr lang="en-US" sz="3200" i="1" dirty="0"/>
          </a:p>
          <a:p>
            <a:pPr lvl="1">
              <a:buNone/>
            </a:pPr>
            <a:r>
              <a:rPr lang="en-US" sz="3200" dirty="0"/>
              <a:t>			Large Resource-size ASA 800-above</a:t>
            </a:r>
            <a:r>
              <a:rPr lang="en-US" dirty="0"/>
              <a:t>	</a:t>
            </a:r>
            <a:endParaRPr lang="en-US" sz="2000" i="1" dirty="0"/>
          </a:p>
        </p:txBody>
      </p:sp>
      <p:pic>
        <p:nvPicPr>
          <p:cNvPr id="5" name="Picture 3" descr="2.JPG"/>
          <p:cNvPicPr>
            <a:picLocks noChangeAspect="1"/>
          </p:cNvPicPr>
          <p:nvPr/>
        </p:nvPicPr>
        <p:blipFill>
          <a:blip r:embed="rId2" cstate="print"/>
          <a:stretch>
            <a:fillRect/>
          </a:stretch>
        </p:blipFill>
        <p:spPr bwMode="auto">
          <a:xfrm>
            <a:off x="8077200" y="0"/>
            <a:ext cx="926744" cy="12271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par>
                          <p:cTn id="23" fill="hold">
                            <p:stCondLst>
                              <p:cond delay="1000"/>
                            </p:stCondLst>
                            <p:childTnLst>
                              <p:par>
                                <p:cTn id="24" presetID="22" presetClass="entr" presetSubtype="8" fill="hold" grpId="0" nodeType="after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228600" y="1981200"/>
            <a:ext cx="4038600" cy="4876800"/>
          </a:xfrm>
          <a:prstGeom prst="rect">
            <a:avLst/>
          </a:prstGeom>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None/>
              <a:tabLst/>
              <a:defRPr/>
            </a:pPr>
            <a:endParaRPr kumimoji="0" lang="en-US" sz="2900" b="0"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	   </a:t>
            </a:r>
            <a:r>
              <a:rPr lang="en-US" sz="2800" dirty="0"/>
              <a:t>$ 250,000</a:t>
            </a:r>
          </a:p>
          <a:p>
            <a:pPr marL="320040" lvl="0" indent="-320040" algn="r">
              <a:spcBef>
                <a:spcPts val="700"/>
              </a:spcBef>
              <a:buClr>
                <a:schemeClr val="accent2"/>
              </a:buClr>
              <a:buSzPct val="60000"/>
              <a:defRPr/>
            </a:pPr>
            <a:r>
              <a:rPr lang="en-US" sz="2800" u="sng" dirty="0"/>
              <a:t> -		$   30,000</a:t>
            </a:r>
            <a:r>
              <a:rPr kumimoji="0" lang="en-US" sz="2800" b="0" i="0" u="sng" strike="noStrike" kern="1200" cap="none" spc="0" normalizeH="0" baseline="0" noProof="0" dirty="0">
                <a:ln>
                  <a:noFill/>
                </a:ln>
                <a:solidFill>
                  <a:schemeClr val="tx1"/>
                </a:solidFill>
                <a:effectLst/>
                <a:uLnTx/>
                <a:uFillTx/>
                <a:latin typeface="+mn-lt"/>
                <a:ea typeface="+mn-ea"/>
                <a:cs typeface="+mn-cs"/>
              </a:rPr>
              <a:t> </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20040" lvl="0" indent="-320040" algn="r">
              <a:spcBef>
                <a:spcPts val="700"/>
              </a:spcBef>
              <a:buClr>
                <a:schemeClr val="accent2"/>
              </a:buClr>
              <a:buSzPct val="60000"/>
              <a:defRPr/>
            </a:pPr>
            <a:r>
              <a:rPr lang="en-US" sz="2800" noProof="0" dirty="0"/>
              <a:t>$ 220</a:t>
            </a:r>
            <a:r>
              <a:rPr lang="en-US" sz="2800" dirty="0"/>
              <a:t>,000</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20040" lvl="0" indent="-320040" algn="r">
              <a:spcBef>
                <a:spcPts val="700"/>
              </a:spcBef>
              <a:buClr>
                <a:schemeClr val="accent2"/>
              </a:buClr>
              <a:buSzPct val="60000"/>
              <a:defRPr/>
            </a:pP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lang="en-US" sz="2800" u="sng" noProof="0" dirty="0"/>
              <a:t>x		   1</a:t>
            </a:r>
            <a:r>
              <a:rPr lang="en-US" sz="2800" u="sng" dirty="0"/>
              <a:t>3%</a:t>
            </a:r>
            <a:r>
              <a:rPr kumimoji="0" lang="en-US" sz="2800" b="0" i="0" u="sng" strike="noStrike" kern="1200" cap="none" spc="0" normalizeH="0" baseline="0" noProof="0" dirty="0">
                <a:ln>
                  <a:noFill/>
                </a:ln>
                <a:solidFill>
                  <a:schemeClr val="tx1"/>
                </a:solidFill>
                <a:effectLst/>
                <a:uLnTx/>
                <a:uFillTx/>
                <a:latin typeface="+mn-lt"/>
                <a:ea typeface="+mn-ea"/>
                <a:cs typeface="+mn-cs"/>
              </a:rPr>
              <a:t>  </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algn="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4000" b="1" i="0" u="none" strike="noStrike" kern="1200" cap="none" spc="0" normalizeH="0" baseline="0" noProof="0" dirty="0">
                <a:ln>
                  <a:noFill/>
                </a:ln>
                <a:solidFill>
                  <a:srgbClr val="FF0000"/>
                </a:solidFill>
                <a:effectLst/>
                <a:uLnTx/>
                <a:uFillTx/>
                <a:latin typeface="+mn-lt"/>
                <a:ea typeface="+mn-ea"/>
                <a:cs typeface="+mn-cs"/>
              </a:rPr>
              <a:t>$ 28,600</a:t>
            </a:r>
          </a:p>
        </p:txBody>
      </p:sp>
      <p:sp>
        <p:nvSpPr>
          <p:cNvPr id="2" name="Title 1"/>
          <p:cNvSpPr>
            <a:spLocks noGrp="1"/>
          </p:cNvSpPr>
          <p:nvPr>
            <p:ph type="title"/>
          </p:nvPr>
        </p:nvSpPr>
        <p:spPr>
          <a:xfrm>
            <a:off x="533400" y="228600"/>
            <a:ext cx="8153400" cy="990600"/>
          </a:xfrm>
        </p:spPr>
        <p:txBody>
          <a:bodyPr/>
          <a:lstStyle/>
          <a:p>
            <a:r>
              <a:rPr lang="en-US" dirty="0">
                <a:solidFill>
                  <a:schemeClr val="tx1"/>
                </a:solidFill>
              </a:rPr>
              <a:t>Proposed Assessment Example</a:t>
            </a:r>
          </a:p>
        </p:txBody>
      </p:sp>
      <p:sp>
        <p:nvSpPr>
          <p:cNvPr id="3" name="Content Placeholder 2"/>
          <p:cNvSpPr>
            <a:spLocks noGrp="1"/>
          </p:cNvSpPr>
          <p:nvPr>
            <p:ph idx="1"/>
          </p:nvPr>
        </p:nvSpPr>
        <p:spPr>
          <a:xfrm>
            <a:off x="612648" y="1600200"/>
            <a:ext cx="8153400" cy="1295400"/>
          </a:xfrm>
        </p:spPr>
        <p:txBody>
          <a:bodyPr>
            <a:normAutofit lnSpcReduction="10000"/>
          </a:bodyPr>
          <a:lstStyle/>
          <a:p>
            <a:pPr algn="ctr">
              <a:buNone/>
            </a:pPr>
            <a:r>
              <a:rPr lang="en-US" sz="3200" b="1" dirty="0"/>
              <a:t>Assessment Formula</a:t>
            </a:r>
          </a:p>
          <a:p>
            <a:pPr algn="ctr">
              <a:buNone/>
            </a:pPr>
            <a:r>
              <a:rPr lang="en-US" sz="4000" b="1" u="sng" dirty="0">
                <a:solidFill>
                  <a:srgbClr val="FF0000"/>
                </a:solidFill>
              </a:rPr>
              <a:t>St. </a:t>
            </a:r>
            <a:r>
              <a:rPr lang="en-US" sz="4000" b="1" u="sng" dirty="0" err="1">
                <a:solidFill>
                  <a:srgbClr val="FF0000"/>
                </a:solidFill>
              </a:rPr>
              <a:t>Swithen’s</a:t>
            </a:r>
            <a:r>
              <a:rPr lang="en-US" sz="4000" b="1" u="sng" dirty="0">
                <a:solidFill>
                  <a:srgbClr val="FF0000"/>
                </a:solidFill>
              </a:rPr>
              <a:t> Episcopal Church</a:t>
            </a:r>
          </a:p>
          <a:p>
            <a:pPr>
              <a:buNone/>
            </a:pPr>
            <a:endParaRPr lang="en-US" dirty="0"/>
          </a:p>
        </p:txBody>
      </p:sp>
      <p:pic>
        <p:nvPicPr>
          <p:cNvPr id="5" name="Picture 3" descr="2.JPG"/>
          <p:cNvPicPr>
            <a:picLocks noChangeAspect="1"/>
          </p:cNvPicPr>
          <p:nvPr/>
        </p:nvPicPr>
        <p:blipFill>
          <a:blip r:embed="rId2" cstate="print"/>
          <a:stretch>
            <a:fillRect/>
          </a:stretch>
        </p:blipFill>
        <p:spPr bwMode="auto">
          <a:xfrm>
            <a:off x="8077200" y="0"/>
            <a:ext cx="926744" cy="1227138"/>
          </a:xfrm>
          <a:prstGeom prst="rect">
            <a:avLst/>
          </a:prstGeom>
          <a:noFill/>
          <a:ln w="9525">
            <a:noFill/>
            <a:miter lim="800000"/>
            <a:headEnd/>
            <a:tailEnd/>
          </a:ln>
        </p:spPr>
      </p:pic>
      <p:sp>
        <p:nvSpPr>
          <p:cNvPr id="9" name="Content Placeholder 2"/>
          <p:cNvSpPr txBox="1">
            <a:spLocks/>
          </p:cNvSpPr>
          <p:nvPr/>
        </p:nvSpPr>
        <p:spPr>
          <a:xfrm>
            <a:off x="4495800" y="1981200"/>
            <a:ext cx="4648200" cy="4876800"/>
          </a:xfrm>
          <a:prstGeom prst="rect">
            <a:avLst/>
          </a:prstGeom>
        </p:spPr>
        <p:txBody>
          <a:bodyPr vert="horz">
            <a:normAutofit/>
          </a:bodyPr>
          <a:lstStyle/>
          <a:p>
            <a:pPr marL="320040" marR="0" lvl="0" indent="-320040" defTabSz="914400" rtl="0" eaLnBrk="1" fontAlgn="auto" latinLnBrk="0" hangingPunct="1">
              <a:lnSpc>
                <a:spcPct val="100000"/>
              </a:lnSpc>
              <a:spcBef>
                <a:spcPts val="700"/>
              </a:spcBef>
              <a:spcAft>
                <a:spcPts val="0"/>
              </a:spcAft>
              <a:buClr>
                <a:schemeClr val="accent2"/>
              </a:buClr>
              <a:buSzPct val="60000"/>
              <a:buFont typeface="Wingdings"/>
              <a:buNone/>
              <a:tabLst/>
              <a:defRPr/>
            </a:pPr>
            <a:endParaRPr kumimoji="0" lang="en-US" sz="2900" b="0"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defTabSz="914400" rtl="0" eaLnBrk="1" fontAlgn="auto" latinLnBrk="0" hangingPunct="1">
              <a:lnSpc>
                <a:spcPct val="100000"/>
              </a:lnSpc>
              <a:spcBef>
                <a:spcPts val="700"/>
              </a:spcBef>
              <a:spcAft>
                <a:spcPts val="0"/>
              </a:spcAft>
              <a:buClr>
                <a:schemeClr val="accent2"/>
              </a:buClr>
              <a:buSzPct val="60000"/>
              <a:buFont typeface="Wingdings"/>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2016 Operating Revenue</a:t>
            </a:r>
          </a:p>
          <a:p>
            <a:pPr marL="320040" marR="0" lvl="0" indent="-320040" defTabSz="914400" rtl="0" eaLnBrk="1" fontAlgn="auto" latinLnBrk="0" hangingPunct="1">
              <a:lnSpc>
                <a:spcPct val="100000"/>
              </a:lnSpc>
              <a:spcBef>
                <a:spcPts val="700"/>
              </a:spcBef>
              <a:spcAft>
                <a:spcPts val="0"/>
              </a:spcAft>
              <a:buClr>
                <a:schemeClr val="accent2"/>
              </a:buClr>
              <a:buSzPct val="60000"/>
              <a:buFont typeface="Wingdings"/>
              <a:buNone/>
              <a:tabLst/>
              <a:defRPr/>
            </a:pPr>
            <a:r>
              <a:rPr lang="en-US" sz="2800" dirty="0"/>
              <a:t>Diocesan Assessment paid</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20040" lvl="0" indent="-320040">
              <a:spcBef>
                <a:spcPts val="700"/>
              </a:spcBef>
              <a:buClr>
                <a:schemeClr val="accent2"/>
              </a:buClr>
              <a:buSzPct val="60000"/>
              <a:defRPr/>
            </a:pPr>
            <a:r>
              <a:rPr lang="en-US" sz="2800" noProof="0" dirty="0"/>
              <a:t>Adjusted</a:t>
            </a:r>
            <a:r>
              <a:rPr kumimoji="0" lang="en-US" sz="2800" b="0" i="0" u="none" strike="noStrike" kern="1200" cap="none" spc="0" normalizeH="0" baseline="0" noProof="0" dirty="0">
                <a:ln>
                  <a:noFill/>
                </a:ln>
                <a:solidFill>
                  <a:schemeClr val="tx1"/>
                </a:solidFill>
                <a:effectLst/>
                <a:uLnTx/>
                <a:uFillTx/>
                <a:latin typeface="+mn-lt"/>
                <a:ea typeface="+mn-ea"/>
                <a:cs typeface="+mn-cs"/>
              </a:rPr>
              <a:t> Operating Revenue</a:t>
            </a:r>
          </a:p>
          <a:p>
            <a:pPr marL="320040" marR="0" lvl="0" indent="-320040"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ASA Bracket</a:t>
            </a:r>
          </a:p>
          <a:p>
            <a:pPr marL="320040" marR="0" lvl="0" indent="-320040" defTabSz="914400" rtl="0" eaLnBrk="1" fontAlgn="auto" latinLnBrk="0" hangingPunct="1">
              <a:lnSpc>
                <a:spcPct val="100000"/>
              </a:lnSpc>
              <a:spcBef>
                <a:spcPts val="700"/>
              </a:spcBef>
              <a:spcAft>
                <a:spcPts val="0"/>
              </a:spcAft>
              <a:buClr>
                <a:schemeClr val="accent2"/>
              </a:buClr>
              <a:buSzPct val="60000"/>
              <a:buFont typeface="Wingdings"/>
              <a:buNone/>
              <a:tabLst/>
              <a:defRPr/>
            </a:pPr>
            <a:r>
              <a:rPr lang="en-US" sz="4000" b="1" dirty="0">
                <a:solidFill>
                  <a:srgbClr val="FF0000"/>
                </a:solidFill>
              </a:rPr>
              <a:t>2018 Assessment</a:t>
            </a:r>
            <a:endParaRPr kumimoji="0" lang="en-US" sz="4000" b="0" i="0" u="none" strike="noStrike" kern="1200" cap="none" spc="0" normalizeH="0" baseline="0" noProof="0" dirty="0">
              <a:ln>
                <a:noFill/>
              </a:ln>
              <a:solidFill>
                <a:srgbClr val="FF0000"/>
              </a:solidFill>
              <a:effectLst/>
              <a:uLnTx/>
              <a:uFillTx/>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wipe(left)">
                                      <p:cBhvr>
                                        <p:cTn id="12" dur="500"/>
                                        <p:tgtEl>
                                          <p:spTgt spid="10">
                                            <p:txEl>
                                              <p:pRg st="2" end="2"/>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wipe(left)">
                                      <p:cBhvr>
                                        <p:cTn id="15" dur="500"/>
                                        <p:tgtEl>
                                          <p:spTgt spid="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0">
                                            <p:txEl>
                                              <p:pRg st="3" end="3"/>
                                            </p:txEl>
                                          </p:spTgt>
                                        </p:tgtEl>
                                        <p:attrNameLst>
                                          <p:attrName>style.visibility</p:attrName>
                                        </p:attrNameLst>
                                      </p:cBhvr>
                                      <p:to>
                                        <p:strVal val="visible"/>
                                      </p:to>
                                    </p:set>
                                    <p:animEffect transition="in" filter="wipe(left)">
                                      <p:cBhvr>
                                        <p:cTn id="20" dur="500"/>
                                        <p:tgtEl>
                                          <p:spTgt spid="10">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Effect transition="in" filter="wipe(left)">
                                      <p:cBhvr>
                                        <p:cTn id="23" dur="500"/>
                                        <p:tgtEl>
                                          <p:spTgt spid="9">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0">
                                            <p:txEl>
                                              <p:pRg st="4" end="4"/>
                                            </p:txEl>
                                          </p:spTgt>
                                        </p:tgtEl>
                                        <p:attrNameLst>
                                          <p:attrName>style.visibility</p:attrName>
                                        </p:attrNameLst>
                                      </p:cBhvr>
                                      <p:to>
                                        <p:strVal val="visible"/>
                                      </p:to>
                                    </p:set>
                                    <p:animEffect transition="in" filter="wipe(left)">
                                      <p:cBhvr>
                                        <p:cTn id="28" dur="500"/>
                                        <p:tgtEl>
                                          <p:spTgt spid="10">
                                            <p:txEl>
                                              <p:pRg st="4" end="4"/>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Effect transition="in" filter="wipe(left)">
                                      <p:cBhvr>
                                        <p:cTn id="31" dur="500"/>
                                        <p:tgtEl>
                                          <p:spTgt spid="9">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10">
                                            <p:txEl>
                                              <p:pRg st="5" end="5"/>
                                            </p:txEl>
                                          </p:spTgt>
                                        </p:tgtEl>
                                        <p:attrNameLst>
                                          <p:attrName>style.visibility</p:attrName>
                                        </p:attrNameLst>
                                      </p:cBhvr>
                                      <p:to>
                                        <p:strVal val="visible"/>
                                      </p:to>
                                    </p:set>
                                    <p:animEffect transition="in" filter="wipe(left)">
                                      <p:cBhvr>
                                        <p:cTn id="36" dur="500"/>
                                        <p:tgtEl>
                                          <p:spTgt spid="10">
                                            <p:txEl>
                                              <p:pRg st="5" end="5"/>
                                            </p:txEl>
                                          </p:spTgt>
                                        </p:tgtEl>
                                      </p:cBhvr>
                                    </p:animEffect>
                                  </p:childTnLst>
                                </p:cTn>
                              </p:par>
                              <p:par>
                                <p:cTn id="37" presetID="22" presetClass="entr" presetSubtype="8" fill="hold" nodeType="withEffect">
                                  <p:stCondLst>
                                    <p:cond delay="0"/>
                                  </p:stCondLst>
                                  <p:childTnLst>
                                    <p:set>
                                      <p:cBhvr>
                                        <p:cTn id="38" dur="1" fill="hold">
                                          <p:stCondLst>
                                            <p:cond delay="0"/>
                                          </p:stCondLst>
                                        </p:cTn>
                                        <p:tgtEl>
                                          <p:spTgt spid="9">
                                            <p:txEl>
                                              <p:pRg st="5" end="5"/>
                                            </p:txEl>
                                          </p:spTgt>
                                        </p:tgtEl>
                                        <p:attrNameLst>
                                          <p:attrName>style.visibility</p:attrName>
                                        </p:attrNameLst>
                                      </p:cBhvr>
                                      <p:to>
                                        <p:strVal val="visible"/>
                                      </p:to>
                                    </p:set>
                                    <p:animEffect transition="in" filter="wipe(left)">
                                      <p:cBhvr>
                                        <p:cTn id="39" dur="500"/>
                                        <p:tgtEl>
                                          <p:spTgt spid="9">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0">
                                            <p:txEl>
                                              <p:pRg st="6" end="6"/>
                                            </p:txEl>
                                          </p:spTgt>
                                        </p:tgtEl>
                                        <p:attrNameLst>
                                          <p:attrName>style.visibility</p:attrName>
                                        </p:attrNameLst>
                                      </p:cBhvr>
                                      <p:to>
                                        <p:strVal val="visible"/>
                                      </p:to>
                                    </p:set>
                                    <p:animEffect transition="in" filter="wipe(left)">
                                      <p:cBhvr>
                                        <p:cTn id="44" dur="500"/>
                                        <p:tgtEl>
                                          <p:spTgt spid="10">
                                            <p:txEl>
                                              <p:pRg st="6" end="6"/>
                                            </p:txEl>
                                          </p:spTgt>
                                        </p:tgtEl>
                                      </p:cBhvr>
                                    </p:animEffect>
                                  </p:childTnLst>
                                </p:cTn>
                              </p:par>
                              <p:par>
                                <p:cTn id="45" presetID="22" presetClass="entr" presetSubtype="8" fill="hold" nodeType="withEffect">
                                  <p:stCondLst>
                                    <p:cond delay="0"/>
                                  </p:stCondLst>
                                  <p:childTnLst>
                                    <p:set>
                                      <p:cBhvr>
                                        <p:cTn id="46" dur="1" fill="hold">
                                          <p:stCondLst>
                                            <p:cond delay="0"/>
                                          </p:stCondLst>
                                        </p:cTn>
                                        <p:tgtEl>
                                          <p:spTgt spid="9">
                                            <p:txEl>
                                              <p:pRg st="6" end="6"/>
                                            </p:txEl>
                                          </p:spTgt>
                                        </p:tgtEl>
                                        <p:attrNameLst>
                                          <p:attrName>style.visibility</p:attrName>
                                        </p:attrNameLst>
                                      </p:cBhvr>
                                      <p:to>
                                        <p:strVal val="visible"/>
                                      </p:to>
                                    </p:set>
                                    <p:animEffect transition="in" filter="wipe(left)">
                                      <p:cBhvr>
                                        <p:cTn id="47"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Financial Statements</a:t>
            </a:r>
          </a:p>
        </p:txBody>
      </p:sp>
      <p:sp>
        <p:nvSpPr>
          <p:cNvPr id="3" name="Content Placeholder 2"/>
          <p:cNvSpPr>
            <a:spLocks noGrp="1"/>
          </p:cNvSpPr>
          <p:nvPr>
            <p:ph idx="1"/>
          </p:nvPr>
        </p:nvSpPr>
        <p:spPr>
          <a:xfrm>
            <a:off x="609599" y="1600200"/>
            <a:ext cx="6347714" cy="4441163"/>
          </a:xfrm>
        </p:spPr>
        <p:txBody>
          <a:bodyPr>
            <a:normAutofit lnSpcReduction="10000"/>
          </a:bodyPr>
          <a:lstStyle/>
          <a:p>
            <a:r>
              <a:rPr lang="en-US" sz="2400" dirty="0"/>
              <a:t>Balance Sheet-including land and buildings</a:t>
            </a:r>
          </a:p>
          <a:p>
            <a:r>
              <a:rPr lang="en-US" sz="2400" dirty="0"/>
              <a:t>Income and Expense statements-required to work with a balanced budget each year</a:t>
            </a:r>
          </a:p>
          <a:p>
            <a:r>
              <a:rPr lang="en-US" sz="2400" dirty="0"/>
              <a:t>Calendar year</a:t>
            </a:r>
          </a:p>
          <a:p>
            <a:r>
              <a:rPr lang="en-US" sz="2400" dirty="0"/>
              <a:t>Income flows for churches are usually slow in summer months and December is catch up month</a:t>
            </a:r>
          </a:p>
          <a:p>
            <a:r>
              <a:rPr lang="en-US" sz="2400" dirty="0"/>
              <a:t>Encourage pledging for better budgeting</a:t>
            </a:r>
          </a:p>
          <a:p>
            <a:r>
              <a:rPr lang="en-US" sz="2400" dirty="0"/>
              <a:t>Separate Foundations need to be reported to vestry on a regular schedule</a:t>
            </a:r>
          </a:p>
          <a:p>
            <a:endParaRPr lang="en-US" dirty="0"/>
          </a:p>
          <a:p>
            <a:endParaRPr lang="en-US" dirty="0"/>
          </a:p>
          <a:p>
            <a:endParaRPr lang="en-US" dirty="0"/>
          </a:p>
        </p:txBody>
      </p:sp>
    </p:spTree>
    <p:extLst>
      <p:ext uri="{BB962C8B-B14F-4D97-AF65-F5344CB8AC3E}">
        <p14:creationId xmlns:p14="http://schemas.microsoft.com/office/powerpoint/2010/main" val="833916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rPr>
              <a:t>Size of Congregation Determines Responsibility of Treasurer</a:t>
            </a:r>
          </a:p>
        </p:txBody>
      </p:sp>
      <p:sp>
        <p:nvSpPr>
          <p:cNvPr id="3" name="Content Placeholder 2"/>
          <p:cNvSpPr>
            <a:spLocks noGrp="1"/>
          </p:cNvSpPr>
          <p:nvPr>
            <p:ph idx="1"/>
          </p:nvPr>
        </p:nvSpPr>
        <p:spPr/>
        <p:txBody>
          <a:bodyPr>
            <a:noAutofit/>
          </a:bodyPr>
          <a:lstStyle/>
          <a:p>
            <a:r>
              <a:rPr lang="en-US" sz="2400" dirty="0"/>
              <a:t>Treasurers in smaller congregations often are tasked with doing more of the day to day accounting duties</a:t>
            </a:r>
          </a:p>
          <a:p>
            <a:r>
              <a:rPr lang="en-US" sz="2400" dirty="0"/>
              <a:t>Larger congregations often have full time staff to handle day to day duties </a:t>
            </a:r>
          </a:p>
          <a:p>
            <a:r>
              <a:rPr lang="en-US" sz="2400" dirty="0"/>
              <a:t>In either instance the treasurer needs to be knowledgeable of the financial strengths and weaknesses of the church and present the vestry monthly with complete financials</a:t>
            </a:r>
          </a:p>
        </p:txBody>
      </p:sp>
    </p:spTree>
    <p:extLst>
      <p:ext uri="{BB962C8B-B14F-4D97-AF65-F5344CB8AC3E}">
        <p14:creationId xmlns:p14="http://schemas.microsoft.com/office/powerpoint/2010/main" val="920029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Clergy Housing Resolutions</a:t>
            </a:r>
          </a:p>
        </p:txBody>
      </p:sp>
      <p:sp>
        <p:nvSpPr>
          <p:cNvPr id="3" name="Content Placeholder 2"/>
          <p:cNvSpPr>
            <a:spLocks noGrp="1"/>
          </p:cNvSpPr>
          <p:nvPr>
            <p:ph idx="1"/>
          </p:nvPr>
        </p:nvSpPr>
        <p:spPr/>
        <p:txBody>
          <a:bodyPr>
            <a:noAutofit/>
          </a:bodyPr>
          <a:lstStyle/>
          <a:p>
            <a:r>
              <a:rPr lang="en-US" sz="2400" dirty="0"/>
              <a:t>All clergy need to declare their housing amount each year in November or early December </a:t>
            </a:r>
          </a:p>
          <a:p>
            <a:r>
              <a:rPr lang="en-US" sz="2400" dirty="0"/>
              <a:t>Vestries need to have formal resolution stating clergy stipend and housing approved before start of new year</a:t>
            </a:r>
          </a:p>
          <a:p>
            <a:r>
              <a:rPr lang="en-US" sz="2400" dirty="0"/>
              <a:t>This amount can be changed during the year but it can’t be retroactive to earlier in the calendar year</a:t>
            </a:r>
          </a:p>
          <a:p>
            <a:r>
              <a:rPr lang="en-US" sz="2400" dirty="0"/>
              <a:t>IRS.gov has several resources concerning housing allowances</a:t>
            </a:r>
          </a:p>
        </p:txBody>
      </p:sp>
    </p:spTree>
    <p:extLst>
      <p:ext uri="{BB962C8B-B14F-4D97-AF65-F5344CB8AC3E}">
        <p14:creationId xmlns:p14="http://schemas.microsoft.com/office/powerpoint/2010/main" val="4118747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Title to Property</a:t>
            </a:r>
          </a:p>
        </p:txBody>
      </p:sp>
      <p:sp>
        <p:nvSpPr>
          <p:cNvPr id="3" name="Content Placeholder 2"/>
          <p:cNvSpPr>
            <a:spLocks noGrp="1"/>
          </p:cNvSpPr>
          <p:nvPr>
            <p:ph idx="1"/>
          </p:nvPr>
        </p:nvSpPr>
        <p:spPr>
          <a:xfrm>
            <a:off x="609598" y="1600200"/>
            <a:ext cx="7010401" cy="4724400"/>
          </a:xfrm>
        </p:spPr>
        <p:txBody>
          <a:bodyPr>
            <a:noAutofit/>
          </a:bodyPr>
          <a:lstStyle/>
          <a:p>
            <a:r>
              <a:rPr lang="en-US" sz="2400" dirty="0"/>
              <a:t>All property in the diocese is titled in the name of the Corporation of the Episcopal Diocese of Dallas unless it is held for investment or income producing purposes and no ad valorem tax exemption is claimed on it (Canon 37)</a:t>
            </a:r>
          </a:p>
          <a:p>
            <a:r>
              <a:rPr lang="en-US" sz="2400" dirty="0"/>
              <a:t>Held by the Corporation solely for the use and benefit of such Parish, Mission or Diocesan Institution</a:t>
            </a:r>
          </a:p>
          <a:p>
            <a:r>
              <a:rPr lang="en-US" sz="2400" dirty="0"/>
              <a:t>No property can be encumbered without permission of the Corporation, Executive Council and Standing Committee</a:t>
            </a:r>
          </a:p>
        </p:txBody>
      </p:sp>
    </p:spTree>
    <p:extLst>
      <p:ext uri="{BB962C8B-B14F-4D97-AF65-F5344CB8AC3E}">
        <p14:creationId xmlns:p14="http://schemas.microsoft.com/office/powerpoint/2010/main" val="1218846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Ministry Funds</a:t>
            </a:r>
          </a:p>
        </p:txBody>
      </p:sp>
      <p:sp>
        <p:nvSpPr>
          <p:cNvPr id="3" name="Content Placeholder 2"/>
          <p:cNvSpPr>
            <a:spLocks noGrp="1"/>
          </p:cNvSpPr>
          <p:nvPr>
            <p:ph idx="1"/>
          </p:nvPr>
        </p:nvSpPr>
        <p:spPr>
          <a:xfrm>
            <a:off x="609599" y="1676400"/>
            <a:ext cx="6347714" cy="4364963"/>
          </a:xfrm>
        </p:spPr>
        <p:txBody>
          <a:bodyPr>
            <a:normAutofit lnSpcReduction="10000"/>
          </a:bodyPr>
          <a:lstStyle/>
          <a:p>
            <a:r>
              <a:rPr lang="en-US" sz="2400" dirty="0"/>
              <a:t>All ministry funds are assets of the church</a:t>
            </a:r>
          </a:p>
          <a:p>
            <a:r>
              <a:rPr lang="en-US" sz="2400" dirty="0"/>
              <a:t>Need to be included in yearly audit</a:t>
            </a:r>
          </a:p>
          <a:p>
            <a:r>
              <a:rPr lang="en-US" sz="2400" dirty="0"/>
              <a:t>Responsibility of the Vestry to establish specific procedures for administration and accounting</a:t>
            </a:r>
          </a:p>
          <a:p>
            <a:r>
              <a:rPr lang="en-US" sz="2400" dirty="0"/>
              <a:t>To be used for “missionary and charitable purposes of the congregation”</a:t>
            </a:r>
          </a:p>
          <a:p>
            <a:r>
              <a:rPr lang="en-US" sz="2400" dirty="0"/>
              <a:t>Guidelines are on EDOD website</a:t>
            </a:r>
          </a:p>
          <a:p>
            <a:r>
              <a:rPr lang="en-US" sz="2400" dirty="0"/>
              <a:t>Separate checking accounts are discouraged</a:t>
            </a:r>
          </a:p>
          <a:p>
            <a:endParaRPr lang="en-US" dirty="0"/>
          </a:p>
        </p:txBody>
      </p:sp>
    </p:spTree>
    <p:extLst>
      <p:ext uri="{BB962C8B-B14F-4D97-AF65-F5344CB8AC3E}">
        <p14:creationId xmlns:p14="http://schemas.microsoft.com/office/powerpoint/2010/main" val="3467942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Self-employed vs Employee</a:t>
            </a:r>
          </a:p>
        </p:txBody>
      </p:sp>
      <p:sp>
        <p:nvSpPr>
          <p:cNvPr id="3" name="Content Placeholder 2"/>
          <p:cNvSpPr>
            <a:spLocks noGrp="1"/>
          </p:cNvSpPr>
          <p:nvPr>
            <p:ph idx="1"/>
          </p:nvPr>
        </p:nvSpPr>
        <p:spPr>
          <a:xfrm>
            <a:off x="609599" y="1828800"/>
            <a:ext cx="6347714" cy="4212563"/>
          </a:xfrm>
        </p:spPr>
        <p:txBody>
          <a:bodyPr/>
          <a:lstStyle/>
          <a:p>
            <a:r>
              <a:rPr lang="en-US" sz="2800" dirty="0"/>
              <a:t>All clergy are considered self-employed for Social Security and Medicare only. They are still employees of the church and should receive a W2 with housing listed in box 14 at year end</a:t>
            </a:r>
          </a:p>
          <a:p>
            <a:r>
              <a:rPr lang="en-US" sz="2800" dirty="0"/>
              <a:t>Refer to IRS guidelines to determine other individuals classification-most are employees</a:t>
            </a:r>
          </a:p>
          <a:p>
            <a:pPr marL="0" indent="0">
              <a:buNone/>
            </a:pPr>
            <a:endParaRPr lang="en-US" dirty="0"/>
          </a:p>
          <a:p>
            <a:endParaRPr lang="en-US" dirty="0"/>
          </a:p>
        </p:txBody>
      </p:sp>
    </p:spTree>
    <p:extLst>
      <p:ext uri="{BB962C8B-B14F-4D97-AF65-F5344CB8AC3E}">
        <p14:creationId xmlns:p14="http://schemas.microsoft.com/office/powerpoint/2010/main" val="3564151702"/>
      </p:ext>
    </p:extLst>
  </p:cSld>
  <p:clrMapOvr>
    <a:masterClrMapping/>
  </p:clrMapOvr>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2054</TotalTime>
  <Words>453</Words>
  <Application>Microsoft Office PowerPoint</Application>
  <PresentationFormat>On-screen Show (4:3)</PresentationFormat>
  <Paragraphs>77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Trebuchet MS</vt:lpstr>
      <vt:lpstr>Wingdings</vt:lpstr>
      <vt:lpstr>Wingdings 3</vt:lpstr>
      <vt:lpstr>Facet</vt:lpstr>
      <vt:lpstr>Determining the Assessment</vt:lpstr>
      <vt:lpstr>Assessment Brackets</vt:lpstr>
      <vt:lpstr>Proposed Assessment Example</vt:lpstr>
      <vt:lpstr>Financial Statements</vt:lpstr>
      <vt:lpstr>Size of Congregation Determines Responsibility of Treasurer</vt:lpstr>
      <vt:lpstr>Clergy Housing Resolutions</vt:lpstr>
      <vt:lpstr>Title to Property</vt:lpstr>
      <vt:lpstr>Ministry Funds</vt:lpstr>
      <vt:lpstr>Self-employed vs Employee</vt:lpstr>
      <vt:lpstr>Resources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Bishop James Stanton</dc:creator>
  <cp:lastModifiedBy>Ticoy Young</cp:lastModifiedBy>
  <cp:revision>224</cp:revision>
  <dcterms:created xsi:type="dcterms:W3CDTF">2010-07-13T14:18:52Z</dcterms:created>
  <dcterms:modified xsi:type="dcterms:W3CDTF">2017-03-03T20:01:17Z</dcterms:modified>
</cp:coreProperties>
</file>